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sldIdLst>
    <p:sldId id="266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Autofit/>
          </a:bodyPr>
          <a:lstStyle/>
          <a:p>
            <a:pPr algn="l"/>
            <a:r>
              <a:rPr lang="en-US" sz="3600" b="1" i="1" dirty="0" smtClean="0">
                <a:solidFill>
                  <a:srgbClr val="FFFF00"/>
                </a:solidFill>
              </a:rPr>
              <a:t>GOLD PRICE PREDICTION</a:t>
            </a:r>
            <a:endParaRPr lang="en-US" sz="3600" b="1" i="1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78757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400" i="1" dirty="0" smtClean="0">
                <a:solidFill>
                  <a:srgbClr val="FF0000"/>
                </a:solidFill>
              </a:rPr>
              <a:t>A MACHINE LEARNING MODEL</a:t>
            </a:r>
            <a:endParaRPr lang="en-US" sz="2400" i="1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84"/>
            <a:ext cx="12192000" cy="42111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66755"/>
            <a:ext cx="6138003" cy="270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677" y="1301360"/>
            <a:ext cx="9724292" cy="2852737"/>
          </a:xfrm>
        </p:spPr>
        <p:txBody>
          <a:bodyPr/>
          <a:lstStyle/>
          <a:p>
            <a:r>
              <a:rPr lang="en-US" dirty="0" smtClean="0"/>
              <a:t>PROBLEM STATEMENT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3238" y="4216328"/>
            <a:ext cx="10577147" cy="1143324"/>
          </a:xfrm>
        </p:spPr>
        <p:txBody>
          <a:bodyPr>
            <a:noAutofit/>
          </a:bodyPr>
          <a:lstStyle/>
          <a:p>
            <a:pPr algn="l"/>
            <a:r>
              <a:rPr lang="en-US" sz="1600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project aims to leverage a comprehensive dataset of daily gold prices spanning from January </a:t>
            </a:r>
            <a:r>
              <a:rPr lang="en-US" sz="1600" i="1" dirty="0" smtClean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19, 2014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i="1" dirty="0" smtClean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January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22, 2024, obtained from Nasdaq. The dataset encompasses key financial metrics </a:t>
            </a:r>
            <a:r>
              <a:rPr lang="en-US" sz="1600" i="1" dirty="0" smtClean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each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trading </a:t>
            </a:r>
            <a:r>
              <a:rPr lang="en-US" sz="1600" i="1" dirty="0" smtClean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day, including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opening and closing prices, trading volume, as well as the highest </a:t>
            </a:r>
            <a:r>
              <a:rPr lang="en-US" sz="1600" i="1" dirty="0" smtClean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lowest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prices recorded during the day.</a:t>
            </a:r>
            <a:endParaRPr lang="en-IN" sz="1600" i="1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20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DESCRIPTION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485900"/>
            <a:ext cx="9601200" cy="5301762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Date: </a:t>
            </a:r>
            <a:r>
              <a:rPr lang="en-US" sz="2400" b="1" i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unique identifier for each trading day</a:t>
            </a:r>
            <a:r>
              <a:rPr lang="en-US" sz="2400" b="1" i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400" b="1" i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Close: </a:t>
            </a:r>
            <a:r>
              <a:rPr lang="en-US" sz="2400" b="1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Closing price </a:t>
            </a:r>
            <a:r>
              <a:rPr lang="en-US" sz="24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gold on the respective date</a:t>
            </a:r>
            <a:r>
              <a:rPr lang="en-US" sz="2400" b="1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400" b="1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Volume: </a:t>
            </a:r>
            <a:r>
              <a:rPr lang="en-US" sz="24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Gold trading volume on the corresponding date</a:t>
            </a:r>
            <a:r>
              <a:rPr lang="en-US" sz="2400" b="1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400" b="1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Open: </a:t>
            </a:r>
            <a:r>
              <a:rPr lang="en-US" sz="24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Opening price of gold on the respective date</a:t>
            </a:r>
            <a:r>
              <a:rPr lang="en-US" sz="2400" b="1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400" b="1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High: </a:t>
            </a:r>
            <a:r>
              <a:rPr lang="en-US" sz="24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highest recorded price of gold during the trading day</a:t>
            </a:r>
            <a:r>
              <a:rPr lang="en-US" sz="2400" b="1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b="1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</a:t>
            </a:r>
            <a:r>
              <a:rPr lang="en-US" sz="24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Low: </a:t>
            </a:r>
            <a:r>
              <a:rPr lang="en-US" sz="24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lowest price recorded for gold in the trading day.</a:t>
            </a:r>
            <a:endParaRPr lang="en-IN" sz="2400" b="1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83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VISUALIZATION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18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visualization</a:t>
            </a:r>
            <a:r>
              <a:rPr lang="en-US" sz="18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is the representation of data through use of common graphics, such as </a:t>
            </a:r>
            <a:r>
              <a:rPr lang="en-US" sz="1800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charts</a:t>
            </a:r>
            <a:r>
              <a:rPr lang="en-US" sz="18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plots. Here, we have used “Matplotlib” and “Seaborn” for data visualization</a:t>
            </a:r>
            <a:endParaRPr lang="en-IN" sz="1800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94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HEATMAP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37" y="1428750"/>
            <a:ext cx="9988063" cy="51171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657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 TEST SPLIT</a:t>
            </a:r>
            <a:endParaRPr lang="en-IN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7" t="6629" r="7391" b="10638"/>
          <a:stretch/>
        </p:blipFill>
        <p:spPr>
          <a:xfrm>
            <a:off x="1107830" y="1872761"/>
            <a:ext cx="10269415" cy="42818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7207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TRAINING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1565031"/>
            <a:ext cx="4443984" cy="775833"/>
          </a:xfrm>
        </p:spPr>
        <p:txBody>
          <a:bodyPr/>
          <a:lstStyle/>
          <a:p>
            <a:r>
              <a:rPr lang="en-US" sz="2400" b="1" i="1" dirty="0" smtClean="0">
                <a:latin typeface="+mj-lt"/>
                <a:ea typeface="Calibri" panose="020F0502020204030204" pitchFamily="34" charset="0"/>
                <a:cs typeface="Adobe Devanagari" panose="02040503050201020203" pitchFamily="18" charset="0"/>
              </a:rPr>
              <a:t>RANDOM FOREST REGRESSOR</a:t>
            </a:r>
            <a:endParaRPr lang="en-IN" sz="2400" b="1" i="1" dirty="0">
              <a:latin typeface="+mj-lt"/>
              <a:ea typeface="Calibri" panose="020F0502020204030204" pitchFamily="34" charset="0"/>
              <a:cs typeface="Adobe Devanagari" panose="02040503050201020203" pitchFamily="18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262" y="2646484"/>
            <a:ext cx="4514321" cy="37015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1565031"/>
            <a:ext cx="4443984" cy="775833"/>
          </a:xfrm>
        </p:spPr>
        <p:txBody>
          <a:bodyPr/>
          <a:lstStyle/>
          <a:p>
            <a:r>
              <a:rPr lang="en-US" sz="2400" b="1" i="1" dirty="0" smtClean="0"/>
              <a:t>XGBOOST REGRESSOR</a:t>
            </a:r>
            <a:endParaRPr lang="en-IN" sz="2400" b="1" i="1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577" y="2576147"/>
            <a:ext cx="5090746" cy="371035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7323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EVALUATION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1477107"/>
            <a:ext cx="4443984" cy="958361"/>
          </a:xfrm>
        </p:spPr>
        <p:txBody>
          <a:bodyPr/>
          <a:lstStyle/>
          <a:p>
            <a:r>
              <a:rPr lang="en-US" sz="2400" i="1" dirty="0" smtClean="0"/>
              <a:t>RANDOM FOREST REGRESSOR</a:t>
            </a:r>
            <a:endParaRPr lang="en-IN" sz="2400" i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2708031"/>
            <a:ext cx="4879731" cy="39037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1477108"/>
            <a:ext cx="4443984" cy="958360"/>
          </a:xfrm>
        </p:spPr>
        <p:txBody>
          <a:bodyPr/>
          <a:lstStyle/>
          <a:p>
            <a:r>
              <a:rPr lang="en-US" sz="2400" i="1" dirty="0" smtClean="0"/>
              <a:t>XGBOOST REGRESSOR</a:t>
            </a:r>
            <a:endParaRPr lang="en-IN" sz="2400" i="1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246" y="2637693"/>
            <a:ext cx="4941277" cy="39741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373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15" y="0"/>
            <a:ext cx="11523785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288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16c05727-aa75-4e4a-9b5f-8a80a1165891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purl.org/dc/elements/1.1/"/>
    <ds:schemaRef ds:uri="http://purl.org/dc/dcmitype/"/>
    <ds:schemaRef ds:uri="http://schemas.microsoft.com/office/2006/metadata/properties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209</Words>
  <Application>Microsoft Office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Adobe Devanagari</vt:lpstr>
      <vt:lpstr>Arial</vt:lpstr>
      <vt:lpstr>Calibri</vt:lpstr>
      <vt:lpstr>Franklin Gothic Book</vt:lpstr>
      <vt:lpstr>Wingdings</vt:lpstr>
      <vt:lpstr>Crop</vt:lpstr>
      <vt:lpstr>GOLD PRICE PREDICTION</vt:lpstr>
      <vt:lpstr>PROBLEM STATEMENT</vt:lpstr>
      <vt:lpstr>DATASET DESCRIPTION</vt:lpstr>
      <vt:lpstr>DATA VISUALIZATION</vt:lpstr>
      <vt:lpstr>HEATMAP</vt:lpstr>
      <vt:lpstr>TRAIN TEST SPLIT</vt:lpstr>
      <vt:lpstr>MODEL TRAINING</vt:lpstr>
      <vt:lpstr>MODEL EVALUATION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2024-03-03T10:18:04Z</dcterms:created>
  <dcterms:modified xsi:type="dcterms:W3CDTF">2024-03-03T13:06:56Z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